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7"/>
  </p:notesMasterIdLst>
  <p:sldIdLst>
    <p:sldId id="507" r:id="rId2"/>
    <p:sldId id="542" r:id="rId3"/>
    <p:sldId id="562" r:id="rId4"/>
    <p:sldId id="553" r:id="rId5"/>
    <p:sldId id="543" r:id="rId6"/>
    <p:sldId id="554" r:id="rId7"/>
    <p:sldId id="552" r:id="rId8"/>
    <p:sldId id="555" r:id="rId9"/>
    <p:sldId id="556" r:id="rId10"/>
    <p:sldId id="557" r:id="rId11"/>
    <p:sldId id="551" r:id="rId12"/>
    <p:sldId id="547" r:id="rId13"/>
    <p:sldId id="548" r:id="rId14"/>
    <p:sldId id="550" r:id="rId15"/>
    <p:sldId id="549" r:id="rId16"/>
    <p:sldId id="564" r:id="rId17"/>
    <p:sldId id="565" r:id="rId18"/>
    <p:sldId id="558" r:id="rId19"/>
    <p:sldId id="545" r:id="rId20"/>
    <p:sldId id="563" r:id="rId21"/>
    <p:sldId id="544" r:id="rId22"/>
    <p:sldId id="546" r:id="rId23"/>
    <p:sldId id="561" r:id="rId24"/>
    <p:sldId id="559" r:id="rId25"/>
    <p:sldId id="52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173174"/>
    <a:srgbClr val="02333F"/>
    <a:srgbClr val="1A6F8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22" autoAdjust="0"/>
    <p:restoredTop sz="85363" autoAdjust="0"/>
  </p:normalViewPr>
  <p:slideViewPr>
    <p:cSldViewPr snapToObjects="1">
      <p:cViewPr varScale="1">
        <p:scale>
          <a:sx n="107" d="100"/>
          <a:sy n="107" d="100"/>
        </p:scale>
        <p:origin x="6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3392"/>
    </p:cViewPr>
  </p:sorter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46EE7-60A4-744E-B264-58963AA176F3}" type="datetimeFigureOut">
              <a:rPr lang="en-US" smtClean="0"/>
              <a:pPr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9127C-B0D4-0A46-BDD1-913C74EA5E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8461D-5D6E-44A7-A132-3769759F17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7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127C-B0D4-0A46-BDD1-913C74EA5E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Dar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-9525" y="4416425"/>
            <a:ext cx="9170988" cy="2459038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63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98426" y="6643688"/>
            <a:ext cx="9053513" cy="2460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rebuchet MS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4070"/>
                </a:solidFill>
              </a:rPr>
              <a:t>Slide </a:t>
            </a:r>
            <a:fld id="{2E994F75-0D1E-9044-90F6-5DEBB402BFE6}" type="slidenum">
              <a:rPr lang="en-US" sz="1000">
                <a:solidFill>
                  <a:srgbClr val="004070"/>
                </a:solidFill>
              </a:rPr>
              <a:pPr eaLnBrk="1" hangingPunct="1"/>
              <a:t>‹#›</a:t>
            </a:fld>
            <a:endParaRPr lang="en-US" sz="1000">
              <a:solidFill>
                <a:srgbClr val="0040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6705600" cy="390413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927302" y="983166"/>
            <a:ext cx="5105400" cy="685800"/>
          </a:xfrm>
        </p:spPr>
        <p:txBody>
          <a:bodyPr>
            <a:noAutofit/>
          </a:bodyPr>
          <a:lstStyle>
            <a:lvl1pPr algn="l">
              <a:buNone/>
              <a:defRPr sz="4400" b="0"/>
            </a:lvl1pPr>
            <a:lvl2pPr algn="l">
              <a:defRPr sz="4400"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6255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/>
        </p:spPr>
        <p:txBody>
          <a:bodyPr anchor="t"/>
          <a:lstStyle>
            <a:lvl1pPr algn="l">
              <a:defRPr sz="4000" b="1" cap="none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/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4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Tuesday, September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Tuesday, September 18,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4" r:id="rId12"/>
    <p:sldLayoutId id="2147483975" r:id="rId13"/>
    <p:sldLayoutId id="2147483976" r:id="rId14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2057400" y="1674813"/>
            <a:ext cx="6788727" cy="1525587"/>
          </a:xfrm>
        </p:spPr>
        <p:txBody>
          <a:bodyPr>
            <a:noAutofit/>
          </a:bodyPr>
          <a:lstStyle/>
          <a:p>
            <a:r>
              <a:rPr lang="en-US" sz="3200" b="1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Ensembling</a:t>
            </a:r>
            <a:r>
              <a:rPr lang="en-US" sz="3200" b="1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northern rock soles</a:t>
            </a:r>
          </a:p>
        </p:txBody>
      </p:sp>
      <p:sp>
        <p:nvSpPr>
          <p:cNvPr id="13312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3133725"/>
            <a:ext cx="1524000" cy="7524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Alaska Fisheries</a:t>
            </a:r>
          </a:p>
          <a:p>
            <a:pPr marL="0" indent="0">
              <a:buNone/>
            </a:pPr>
            <a:r>
              <a:rPr lang="en-US" dirty="0"/>
              <a:t>Science 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9D73-3FB9-8745-8A0E-60547F28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1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923D-0FC6-1347-83DF-C069415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0600"/>
          </a:xfrm>
        </p:spPr>
        <p:txBody>
          <a:bodyPr/>
          <a:lstStyle/>
          <a:p>
            <a:r>
              <a:rPr lang="en-US" dirty="0"/>
              <a:t>Estimated male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AFD9-2F94-5348-9EA8-A36E3710E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CB4AC-D968-7744-BDBC-F231661E94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" y="908720"/>
            <a:ext cx="9179496" cy="59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EFE7-2A58-DD4B-9B50-0165F036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age compositions (base wins!)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7577-6866-B84E-8CD4-C93951EE2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97C6-E3F8-4342-BD39-4AAF3E96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51"/>
            <a:ext cx="9144000" cy="55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D0F1-AB1B-D949-B4F4-30A10EF8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So…why survey sex ratio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6CDB-92DB-0942-B8C3-61826946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8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2D65-0DA1-2A4E-98D6-3E50823C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population sex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AE49-56B1-1446-891B-91955A2CD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B0CA0-32D2-AD4C-8206-5E505B3B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608"/>
            <a:ext cx="9144000" cy="5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0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8093-236E-054A-90CB-823F0C3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F4AC0-4479-7D43-BDC2-131CFFFA6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03F32-36B2-CF40-8381-868712F90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540"/>
            <a:ext cx="9144000" cy="54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8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12B7-5675-3E4A-B62E-D7A53450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313C-900D-EE45-AD47-8E2E948E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D517B-D975-994C-ABFE-35C916EA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47"/>
            <a:ext cx="9144000" cy="54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4D8B-19DE-D345-9B56-44ECE067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vs M? –Male M 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DDBA-5863-1D47-9A80-8DFCEEFAC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B5D2D-B271-8549-9CDC-66027A6C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72"/>
            <a:ext cx="9144000" cy="53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4D8B-19DE-D345-9B56-44ECE067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 vs M? Male and Female M 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DDBA-5863-1D47-9A80-8DFCEEFAC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2BEC2-BA51-E740-83EC-1EE2D78E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684"/>
            <a:ext cx="9144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7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A798-D3A1-DA48-88C7-15C0D1A8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ensembling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84D7-3B67-CF4C-869B-1DB12702D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52A3-D1DB-0349-8BE9-039F0EC9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/>
          <a:lstStyle/>
          <a:p>
            <a:r>
              <a:rPr lang="en-US" dirty="0"/>
              <a:t>Female spawning biomass (</a:t>
            </a:r>
            <a:r>
              <a:rPr lang="en-US" dirty="0" err="1"/>
              <a:t>kt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5CF96-9BC4-9947-8F9B-CD2401818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1D197-1AD5-1749-8CDA-EC45F6C9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828"/>
            <a:ext cx="9144000" cy="54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1687-E8D6-934C-A91F-A3ADAB0C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Northern rock sole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EEB4-E8E9-134E-836A-58C15B2F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876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Base model</a:t>
            </a:r>
          </a:p>
          <a:p>
            <a:pPr lvl="1"/>
            <a:r>
              <a:rPr lang="en-US" dirty="0"/>
              <a:t>Survey catchability with informative prior (mean=1.5, CV=5%) </a:t>
            </a:r>
          </a:p>
          <a:p>
            <a:pPr lvl="1"/>
            <a:r>
              <a:rPr lang="en-US" dirty="0"/>
              <a:t>M fixed at 0.15 for both sexes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Male M </a:t>
            </a:r>
          </a:p>
          <a:p>
            <a:pPr lvl="1"/>
            <a:r>
              <a:rPr lang="en-US" dirty="0"/>
              <a:t>Female fixed at 0.15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Male M and survey catchability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models examined but </a:t>
            </a:r>
            <a:r>
              <a:rPr lang="en-US" b="1" dirty="0"/>
              <a:t>excluded</a:t>
            </a:r>
            <a:r>
              <a:rPr lang="en-US" dirty="0"/>
              <a:t> from consideration:</a:t>
            </a:r>
          </a:p>
          <a:p>
            <a:r>
              <a:rPr lang="en-US" dirty="0"/>
              <a:t>As base but estimate M, same for both sexes</a:t>
            </a:r>
          </a:p>
          <a:p>
            <a:r>
              <a:rPr lang="en-US" dirty="0"/>
              <a:t>As base but q estimated</a:t>
            </a:r>
          </a:p>
          <a:p>
            <a:r>
              <a:rPr lang="en-US" dirty="0"/>
              <a:t>Estimate both male and female 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20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3E59-DBAD-4942-82FA-327AB050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 of 7+ N. rock 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ED6F-BF5C-6940-940D-869B8E2F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FD0C1-3F5D-4341-9E29-41896CAC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31"/>
            <a:ext cx="9144000" cy="54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9FA7-3B60-FD46-94A6-171DF5E6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AEA3-5789-7A43-8FBD-9FC561C9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BD85B-28BE-AB4A-8B15-AC777A5C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208874"/>
            <a:ext cx="9144000" cy="56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9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2496-8532-A04F-8906-CE1FD81C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 calculation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2242C-7DDA-A44F-AABC-B4BAFAB5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day: </a:t>
            </a:r>
          </a:p>
          <a:p>
            <a:pPr marL="274320" lvl="1" indent="0">
              <a:buNone/>
            </a:pPr>
            <a:r>
              <a:rPr lang="en-US" dirty="0"/>
              <a:t>Based on analytical formulae and Delta method estimate of variance</a:t>
            </a:r>
          </a:p>
          <a:p>
            <a:r>
              <a:rPr lang="en-US" dirty="0"/>
              <a:t>Alternative</a:t>
            </a:r>
          </a:p>
          <a:p>
            <a:pPr marL="274320" lvl="1" indent="0">
              <a:buNone/>
            </a:pPr>
            <a:r>
              <a:rPr lang="en-US" dirty="0"/>
              <a:t>Use MCMC posterior estimate</a:t>
            </a:r>
          </a:p>
          <a:p>
            <a:pPr marL="274320" lvl="1" indent="0">
              <a:buNone/>
            </a:pPr>
            <a:r>
              <a:rPr lang="en-US" dirty="0"/>
              <a:t>Can facilitate</a:t>
            </a:r>
          </a:p>
        </p:txBody>
      </p:sp>
    </p:spTree>
    <p:extLst>
      <p:ext uri="{BB962C8B-B14F-4D97-AF65-F5344CB8AC3E}">
        <p14:creationId xmlns:p14="http://schemas.microsoft.com/office/powerpoint/2010/main" val="241205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BD09-F343-554E-AF4F-0F522243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buffers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C2D9-2D40-B54F-91D9-AB1EC0A09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3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D07F-E976-EA48-86DF-8C5728C2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ABCs from MCMC individual models</a:t>
            </a:r>
            <a:br>
              <a:rPr lang="en-US" dirty="0"/>
            </a:br>
            <a:r>
              <a:rPr lang="en-US" dirty="0"/>
              <a:t>(and combined)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7D7A78-4945-0443-A4EF-D7C0CA9FE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466500"/>
              </p:ext>
            </p:extLst>
          </p:nvPr>
        </p:nvGraphicFramePr>
        <p:xfrm>
          <a:off x="169108" y="2517016"/>
          <a:ext cx="8867388" cy="4080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6748">
                  <a:extLst>
                    <a:ext uri="{9D8B030D-6E8A-4147-A177-3AD203B41FA5}">
                      <a16:colId xmlns:a16="http://schemas.microsoft.com/office/drawing/2014/main" val="1390179301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3188978458"/>
                    </a:ext>
                  </a:extLst>
                </a:gridCol>
                <a:gridCol w="1008651">
                  <a:extLst>
                    <a:ext uri="{9D8B030D-6E8A-4147-A177-3AD203B41FA5}">
                      <a16:colId xmlns:a16="http://schemas.microsoft.com/office/drawing/2014/main" val="1683289606"/>
                    </a:ext>
                  </a:extLst>
                </a:gridCol>
                <a:gridCol w="1241417">
                  <a:extLst>
                    <a:ext uri="{9D8B030D-6E8A-4147-A177-3AD203B41FA5}">
                      <a16:colId xmlns:a16="http://schemas.microsoft.com/office/drawing/2014/main" val="1955957635"/>
                    </a:ext>
                  </a:extLst>
                </a:gridCol>
                <a:gridCol w="775886">
                  <a:extLst>
                    <a:ext uri="{9D8B030D-6E8A-4147-A177-3AD203B41FA5}">
                      <a16:colId xmlns:a16="http://schemas.microsoft.com/office/drawing/2014/main" val="2025504123"/>
                    </a:ext>
                  </a:extLst>
                </a:gridCol>
                <a:gridCol w="698298">
                  <a:extLst>
                    <a:ext uri="{9D8B030D-6E8A-4147-A177-3AD203B41FA5}">
                      <a16:colId xmlns:a16="http://schemas.microsoft.com/office/drawing/2014/main" val="412171055"/>
                    </a:ext>
                  </a:extLst>
                </a:gridCol>
                <a:gridCol w="864620">
                  <a:extLst>
                    <a:ext uri="{9D8B030D-6E8A-4147-A177-3AD203B41FA5}">
                      <a16:colId xmlns:a16="http://schemas.microsoft.com/office/drawing/2014/main" val="2154671595"/>
                    </a:ext>
                  </a:extLst>
                </a:gridCol>
              </a:tblGrid>
              <a:tr h="202575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FOFL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FABC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Biomass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ABC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OFL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Buffer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464322"/>
                  </a:ext>
                </a:extLst>
              </a:tr>
              <a:tr h="2025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Base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             948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144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             147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2.1%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696027"/>
                  </a:ext>
                </a:extLst>
              </a:tr>
              <a:tr h="37413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Estimate Male 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924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153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156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08758"/>
                  </a:ext>
                </a:extLst>
              </a:tr>
              <a:tr h="37413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Estimate Male M, q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812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135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137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1.9%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61378"/>
                  </a:ext>
                </a:extLst>
              </a:tr>
              <a:tr h="73876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“Stacked” ensemble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893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143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147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2.3%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518113"/>
                  </a:ext>
                </a:extLst>
              </a:tr>
              <a:tr h="55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Mean point estimates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0.165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0.161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             895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             144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             147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6" marR="10446" marT="949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45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4E8B-A0E0-3046-8237-BC50605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4F227-6DDA-2549-AD99-681166025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/>
              <a:t>Some of the guidance provided from ensemble meeting was followed</a:t>
            </a:r>
          </a:p>
          <a:p>
            <a:pPr lvl="1"/>
            <a:r>
              <a:rPr lang="en-US" dirty="0"/>
              <a:t>Considering models to include</a:t>
            </a:r>
          </a:p>
          <a:p>
            <a:pPr lvl="1"/>
            <a:r>
              <a:rPr lang="en-US" dirty="0"/>
              <a:t>Rationale for weights (equal)</a:t>
            </a:r>
          </a:p>
          <a:p>
            <a:pPr lvl="1"/>
            <a:r>
              <a:rPr lang="en-US" dirty="0"/>
              <a:t>Evaluating an ensemble versus a single model</a:t>
            </a:r>
          </a:p>
          <a:p>
            <a:pPr lvl="1"/>
            <a:r>
              <a:rPr lang="en-US" dirty="0"/>
              <a:t>Easing the calculations</a:t>
            </a:r>
          </a:p>
          <a:p>
            <a:pPr lvl="2"/>
            <a:r>
              <a:rPr lang="en-US" dirty="0"/>
              <a:t>MCMCs pretty easy</a:t>
            </a:r>
          </a:p>
          <a:p>
            <a:pPr lvl="2"/>
            <a:r>
              <a:rPr lang="en-US" dirty="0"/>
              <a:t>Depart from analytical form used now, but may need more MCMC diagnostics</a:t>
            </a:r>
          </a:p>
        </p:txBody>
      </p:sp>
    </p:spTree>
    <p:extLst>
      <p:ext uri="{BB962C8B-B14F-4D97-AF65-F5344CB8AC3E}">
        <p14:creationId xmlns:p14="http://schemas.microsoft.com/office/powerpoint/2010/main" val="25394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4CBF-71E8-B040-BE3D-3DB08F1E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A604-ECB6-EE43-B1AC-D730AB301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31398-CD79-4F42-8CED-A730FBF3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87" y="0"/>
            <a:ext cx="56775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8CDC2-46CE-0D44-BBC4-7427A5E56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1"/>
          <a:stretch/>
        </p:blipFill>
        <p:spPr>
          <a:xfrm>
            <a:off x="47271" y="2173895"/>
            <a:ext cx="373264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2DB8-A4D4-2A4E-9DD7-BAC19F74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find support for ensemble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55D6A-8098-7548-BEC9-2F2480A46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relative lack of fit…</a:t>
            </a:r>
          </a:p>
        </p:txBody>
      </p:sp>
    </p:spTree>
    <p:extLst>
      <p:ext uri="{BB962C8B-B14F-4D97-AF65-F5344CB8AC3E}">
        <p14:creationId xmlns:p14="http://schemas.microsoft.com/office/powerpoint/2010/main" val="200568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68D1-AEF9-DE43-94E5-4A5337A9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/>
          <a:lstStyle/>
          <a:p>
            <a:r>
              <a:rPr lang="en-US" dirty="0"/>
              <a:t>Judging fits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B77-E50D-EF4A-8C71-2E8B5668B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9768C-D07E-9E46-AEBE-4119A241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" y="1003936"/>
            <a:ext cx="9144000" cy="57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9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E44E-59B3-1F41-8230-C8578D4B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89CE-9F68-1242-94FE-32979672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Sex-specific M fit data better…</a:t>
            </a:r>
          </a:p>
          <a:p>
            <a:pPr lvl="1"/>
            <a:r>
              <a:rPr lang="en-US" dirty="0"/>
              <a:t>But where/which data?</a:t>
            </a:r>
          </a:p>
        </p:txBody>
      </p:sp>
    </p:spTree>
    <p:extLst>
      <p:ext uri="{BB962C8B-B14F-4D97-AF65-F5344CB8AC3E}">
        <p14:creationId xmlns:p14="http://schemas.microsoft.com/office/powerpoint/2010/main" val="65493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FC7A-00C8-E94F-AD52-16DB8D3D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15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Fishery age composition (lower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5DB0-53F4-1B4E-9007-0ED0FB46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66C10-1A3A-F547-BB39-0A8E16C1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99"/>
            <a:ext cx="9144000" cy="55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7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B624-A8EE-724F-A2B5-78460D1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index (lower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E521-D873-5F4E-8384-537768FD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5772B-9089-8E4A-B954-824CD1C5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481"/>
            <a:ext cx="9144000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3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FA11-332D-314F-8E04-1C548A62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6D33-BB4B-0E47-9DF3-BF274EB1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C755B-7D30-AB44-9618-694CCE23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98"/>
            <a:ext cx="9144000" cy="59579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528812-29E3-2343-AAFE-C3109F1C4DCA}"/>
              </a:ext>
            </a:extLst>
          </p:cNvPr>
          <p:cNvSpPr txBox="1">
            <a:spLocks/>
          </p:cNvSpPr>
          <p:nvPr/>
        </p:nvSpPr>
        <p:spPr>
          <a:xfrm>
            <a:off x="457200" y="11663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Female = male M = 0.15</a:t>
            </a:r>
          </a:p>
        </p:txBody>
      </p:sp>
    </p:spTree>
    <p:extLst>
      <p:ext uri="{BB962C8B-B14F-4D97-AF65-F5344CB8AC3E}">
        <p14:creationId xmlns:p14="http://schemas.microsoft.com/office/powerpoint/2010/main" val="112159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30828</TotalTime>
  <Words>344</Words>
  <Application>Microsoft Macintosh PowerPoint</Application>
  <PresentationFormat>On-screen Show (4:3)</PresentationFormat>
  <Paragraphs>95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Trebuchet MS</vt:lpstr>
      <vt:lpstr>Clarity</vt:lpstr>
      <vt:lpstr>Ensembling northern rock soles</vt:lpstr>
      <vt:lpstr>Northern rock sole models</vt:lpstr>
      <vt:lpstr>Selectivity</vt:lpstr>
      <vt:lpstr>How to find support for ensemble subset</vt:lpstr>
      <vt:lpstr>Judging fits (lower is better)</vt:lpstr>
      <vt:lpstr>Indications?</vt:lpstr>
      <vt:lpstr>Fishery age composition (lower better)</vt:lpstr>
      <vt:lpstr>Survey index (lower better)</vt:lpstr>
      <vt:lpstr>PowerPoint Presentation</vt:lpstr>
      <vt:lpstr>Estimated male M</vt:lpstr>
      <vt:lpstr>Survey age compositions (base wins!)</vt:lpstr>
      <vt:lpstr>So…why survey sex ratio different?</vt:lpstr>
      <vt:lpstr>Estimated population sex ratio</vt:lpstr>
      <vt:lpstr>PowerPoint Presentation</vt:lpstr>
      <vt:lpstr>PowerPoint Presentation</vt:lpstr>
      <vt:lpstr>Q vs M? –Male M estimated</vt:lpstr>
      <vt:lpstr>Q vs M? Male and Female M estimated</vt:lpstr>
      <vt:lpstr>Back to ensembling…</vt:lpstr>
      <vt:lpstr>Female spawning biomass (kt)</vt:lpstr>
      <vt:lpstr>Biomass of 7+ N. rock sole</vt:lpstr>
      <vt:lpstr>PowerPoint Presentation</vt:lpstr>
      <vt:lpstr>ABC calculation review</vt:lpstr>
      <vt:lpstr>Do buffers change?</vt:lpstr>
      <vt:lpstr>ABCs from MCMC individual models (and combined)</vt:lpstr>
      <vt:lpstr>Conclusions/questions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Assessment</dc:title>
  <dc:creator>James Ianelli</dc:creator>
  <cp:lastModifiedBy>Jim Ianelli</cp:lastModifiedBy>
  <cp:revision>423</cp:revision>
  <dcterms:created xsi:type="dcterms:W3CDTF">2014-10-06T23:39:05Z</dcterms:created>
  <dcterms:modified xsi:type="dcterms:W3CDTF">2018-09-19T14:47:11Z</dcterms:modified>
</cp:coreProperties>
</file>